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0"/>
  </p:notesMasterIdLst>
  <p:sldIdLst>
    <p:sldId id="269" r:id="rId2"/>
    <p:sldId id="263" r:id="rId3"/>
    <p:sldId id="298" r:id="rId4"/>
    <p:sldId id="271" r:id="rId5"/>
    <p:sldId id="272" r:id="rId6"/>
    <p:sldId id="273" r:id="rId7"/>
    <p:sldId id="274" r:id="rId8"/>
    <p:sldId id="297" r:id="rId9"/>
    <p:sldId id="275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3" r:id="rId25"/>
    <p:sldId id="292" r:id="rId26"/>
    <p:sldId id="294" r:id="rId27"/>
    <p:sldId id="296" r:id="rId28"/>
    <p:sldId id="268" r:id="rId29"/>
  </p:sldIdLst>
  <p:sldSz cx="9144000" cy="5715000" type="screen16x10"/>
  <p:notesSz cx="6858000" cy="9144000"/>
  <p:embeddedFontLst>
    <p:embeddedFont>
      <p:font typeface="맑은 고딕" panose="020B0503020000020004" pitchFamily="34" charset="-127"/>
      <p:regular r:id="rId31"/>
      <p:bold r:id="rId32"/>
    </p:embeddedFont>
    <p:embeddedFont>
      <p:font typeface="Paperlogy 4 Regular" pitchFamily="2" charset="-127"/>
      <p:regular r:id="rId33"/>
    </p:embeddedFont>
    <p:embeddedFont>
      <p:font typeface="Paperlogy 5 Medium" pitchFamily="2" charset="-127"/>
      <p:regular r:id="rId34"/>
    </p:embeddedFont>
    <p:embeddedFont>
      <p:font typeface="Paperlogy 6 SemiBold" pitchFamily="2" charset="-127"/>
      <p:regular r:id="rId35"/>
      <p:bold r:id="rId36"/>
    </p:embeddedFont>
    <p:embeddedFont>
      <p:font typeface="Paperlogy 7 Bold" pitchFamily="2" charset="-127"/>
      <p:bold r:id="rId37"/>
    </p:embeddedFont>
    <p:embeddedFont>
      <p:font typeface="Paperlogy 8 ExtraBold" pitchFamily="2" charset="-127"/>
      <p:bold r:id="rId38"/>
    </p:embeddedFont>
  </p:embeddedFontLst>
  <p:defaultTextStyle>
    <a:defPPr>
      <a:defRPr lang="ko-KR"/>
    </a:defPPr>
    <a:lvl1pPr marL="0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487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2970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455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5941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2427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8912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5396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1882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F60"/>
    <a:srgbClr val="3C5BA9"/>
    <a:srgbClr val="486AC2"/>
    <a:srgbClr val="5278D8"/>
    <a:srgbClr val="4472C4"/>
    <a:srgbClr val="104862"/>
    <a:srgbClr val="0D3512"/>
    <a:srgbClr val="EDE6EE"/>
    <a:srgbClr val="F9F2F8"/>
    <a:srgbClr val="FBF8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44" autoAdjust="0"/>
    <p:restoredTop sz="95216" autoAdjust="0"/>
  </p:normalViewPr>
  <p:slideViewPr>
    <p:cSldViewPr snapToGrid="0">
      <p:cViewPr varScale="1">
        <p:scale>
          <a:sx n="148" d="100"/>
          <a:sy n="148" d="100"/>
        </p:scale>
        <p:origin x="9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13F5D-AEED-4F15-BD06-259901833353}" type="datetimeFigureOut">
              <a:rPr lang="ko-KR" altLang="en-US" smtClean="0"/>
              <a:t>2024. 10. 10.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022DC-E6D8-4FDD-87B6-3223383632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057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487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2970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455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5941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2427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8912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5396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1882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022DC-E6D8-4FDD-87B6-3223383632B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173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gradFill>
          <a:gsLst>
            <a:gs pos="100000">
              <a:schemeClr val="bg1">
                <a:lumMod val="95000"/>
              </a:schemeClr>
            </a:gs>
            <a:gs pos="0">
              <a:schemeClr val="bg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A4F2793-BBCE-A7B7-8453-F42934B8ED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633" y="2285497"/>
            <a:ext cx="8098734" cy="779812"/>
          </a:xfrm>
          <a:solidFill>
            <a:schemeClr val="bg2">
              <a:lumMod val="5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교재의 제목을 입력해주세요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BFB6A233-9A14-1C15-FA14-BB14B1E567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54190" y="3926781"/>
            <a:ext cx="1359460" cy="374304"/>
          </a:xfrm>
          <a:solidFill>
            <a:schemeClr val="bg2">
              <a:lumMod val="50000"/>
            </a:schemeClr>
          </a:solidFill>
          <a:ln w="28575">
            <a:solidFill>
              <a:schemeClr val="bg2">
                <a:lumMod val="50000"/>
              </a:schemeClr>
            </a:solidFill>
          </a:ln>
        </p:spPr>
        <p:txBody>
          <a:bodyPr>
            <a:normAutofit/>
          </a:bodyPr>
          <a:lstStyle>
            <a:lvl1pPr marL="0" indent="0" algn="ctr">
              <a:buNone/>
              <a:defRPr sz="1333" b="1" i="0">
                <a:solidFill>
                  <a:schemeClr val="bg1"/>
                </a:solidFill>
                <a:latin typeface="Paperlogy 6 SemiBold" pitchFamily="2" charset="-127"/>
                <a:ea typeface="Paperlogy 6 SemiBold" pitchFamily="2" charset="-127"/>
              </a:defRPr>
            </a:lvl1pPr>
          </a:lstStyle>
          <a:p>
            <a:pPr lvl="0"/>
            <a:r>
              <a:rPr kumimoji="1" lang="en-US" altLang="ko-KR" dirty="0"/>
              <a:t>Name</a:t>
            </a:r>
            <a:endParaRPr kumimoji="1" lang="ko-KR" altLang="en-US" dirty="0"/>
          </a:p>
        </p:txBody>
      </p:sp>
      <p:sp>
        <p:nvSpPr>
          <p:cNvPr id="11" name="텍스트 개체 틀 8">
            <a:extLst>
              <a:ext uri="{FF2B5EF4-FFF2-40B4-BE49-F238E27FC236}">
                <a16:creationId xmlns:a16="http://schemas.microsoft.com/office/drawing/2014/main" id="{5D9B1034-CB14-8C37-59DE-D25BDEB629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13654" y="3926781"/>
            <a:ext cx="2476163" cy="374304"/>
          </a:xfrm>
          <a:noFill/>
          <a:ln w="28575">
            <a:solidFill>
              <a:schemeClr val="bg2">
                <a:lumMod val="50000"/>
              </a:schemeClr>
            </a:solidFill>
          </a:ln>
        </p:spPr>
        <p:txBody>
          <a:bodyPr>
            <a:normAutofit/>
          </a:bodyPr>
          <a:lstStyle>
            <a:lvl1pPr marL="0" indent="0" algn="l">
              <a:buNone/>
              <a:defRPr sz="1333" b="0" i="0">
                <a:solidFill>
                  <a:schemeClr val="bg2">
                    <a:lumMod val="25000"/>
                  </a:schemeClr>
                </a:solidFill>
                <a:latin typeface="Paperlogy 5 Medium" pitchFamily="2" charset="-127"/>
                <a:ea typeface="Paperlogy 5 Medium" pitchFamily="2" charset="-127"/>
              </a:defRPr>
            </a:lvl1pPr>
          </a:lstStyle>
          <a:p>
            <a:pPr lvl="0"/>
            <a:r>
              <a:rPr kumimoji="1" lang="en-US" altLang="ko-KR" dirty="0"/>
              <a:t>E-Mail</a:t>
            </a:r>
            <a:endParaRPr kumimoji="1"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C6A480D-D9B9-8378-FCE8-CC82E4C970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2633" y="3065311"/>
            <a:ext cx="8098734" cy="514227"/>
          </a:xfrm>
          <a:noFill/>
        </p:spPr>
        <p:txBody>
          <a:bodyPr anchor="t"/>
          <a:lstStyle>
            <a:lvl1pPr marL="0" indent="0" algn="ctr"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Paperlogy 4 Regular" pitchFamily="2" charset="-127"/>
                <a:ea typeface="Paperlogy 4 Regular" pitchFamily="2" charset="-127"/>
              </a:defRPr>
            </a:lvl1pPr>
          </a:lstStyle>
          <a:p>
            <a:pPr lvl="0"/>
            <a:r>
              <a:rPr kumimoji="1" lang="ko-KR" altLang="en-US" dirty="0"/>
              <a:t>교재의 대단원 제목을 입력해주세요</a:t>
            </a:r>
          </a:p>
        </p:txBody>
      </p:sp>
      <p:pic>
        <p:nvPicPr>
          <p:cNvPr id="17" name="그림 16" descr="폰트, 그래픽, 블랙, 디자인이(가) 표시된 사진&#10;&#10;자동 생성된 설명">
            <a:extLst>
              <a:ext uri="{FF2B5EF4-FFF2-40B4-BE49-F238E27FC236}">
                <a16:creationId xmlns:a16="http://schemas.microsoft.com/office/drawing/2014/main" id="{785BF985-59C8-1FAE-378C-EA1BC3FC72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910" y="1529704"/>
            <a:ext cx="1570182" cy="483134"/>
          </a:xfrm>
          <a:prstGeom prst="rect">
            <a:avLst/>
          </a:prstGeom>
        </p:spPr>
      </p:pic>
      <p:sp>
        <p:nvSpPr>
          <p:cNvPr id="19" name="텍스트 개체 틀 8">
            <a:extLst>
              <a:ext uri="{FF2B5EF4-FFF2-40B4-BE49-F238E27FC236}">
                <a16:creationId xmlns:a16="http://schemas.microsoft.com/office/drawing/2014/main" id="{8F15C221-2B8F-D5CE-CA85-EE20700B40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54191" y="4461177"/>
            <a:ext cx="3835624" cy="374304"/>
          </a:xfrm>
        </p:spPr>
        <p:txBody>
          <a:bodyPr>
            <a:normAutofit/>
          </a:bodyPr>
          <a:lstStyle>
            <a:lvl1pPr marL="0" indent="0" algn="ctr">
              <a:buNone/>
              <a:defRPr sz="1333" b="0" i="0">
                <a:latin typeface="Paperlogy 4 Regular" pitchFamily="2" charset="-127"/>
                <a:ea typeface="Paperlogy 4 Regular" pitchFamily="2" charset="-127"/>
              </a:defRPr>
            </a:lvl1pPr>
          </a:lstStyle>
          <a:p>
            <a:pPr lvl="0"/>
            <a:r>
              <a:rPr kumimoji="1" lang="en-US" altLang="ko-KR" dirty="0"/>
              <a:t>2024.09.03</a:t>
            </a:r>
            <a:endParaRPr kumimoji="1"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BD8979E-2FD8-EFC2-E5D7-23E09AB6633B}"/>
              </a:ext>
            </a:extLst>
          </p:cNvPr>
          <p:cNvSpPr/>
          <p:nvPr userDrawn="1"/>
        </p:nvSpPr>
        <p:spPr>
          <a:xfrm>
            <a:off x="0" y="15718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141C1D2-C7F1-F431-D17A-750406BDE9FA}"/>
              </a:ext>
            </a:extLst>
          </p:cNvPr>
          <p:cNvSpPr/>
          <p:nvPr userDrawn="1"/>
        </p:nvSpPr>
        <p:spPr>
          <a:xfrm>
            <a:off x="0" y="5488757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93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F7F57A-AEF8-68E7-F8DA-268D78777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143999" cy="952107"/>
          </a:xfrm>
        </p:spPr>
        <p:txBody>
          <a:bodyPr anchor="ctr">
            <a:normAutofit/>
          </a:bodyPr>
          <a:lstStyle>
            <a:lvl1pPr algn="l">
              <a:defRPr sz="3200" b="0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7DC7BC03-0A44-ABED-8E8B-1DB1EAAD8E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3742" y="1060043"/>
            <a:ext cx="8276511" cy="4004396"/>
          </a:xfrm>
        </p:spPr>
        <p:txBody>
          <a:bodyPr/>
          <a:lstStyle/>
          <a:p>
            <a:pPr lvl="0"/>
            <a:r>
              <a:rPr kumimoji="1" lang="en-US" altLang="ko-KR" dirty="0"/>
              <a:t>9.3</a:t>
            </a:r>
            <a:r>
              <a:rPr kumimoji="1" lang="ko-KR" altLang="en-US" dirty="0"/>
              <a:t> 마스터 텍스트 </a:t>
            </a:r>
            <a:r>
              <a:rPr kumimoji="1" lang="ko-KR" altLang="en-US" dirty="0" err="1"/>
              <a:t>중단원</a:t>
            </a:r>
            <a:r>
              <a:rPr kumimoji="1" lang="ko-KR" altLang="en-US" dirty="0"/>
              <a:t> </a:t>
            </a:r>
            <a:r>
              <a:rPr kumimoji="1" lang="en-US" altLang="ko-KR" dirty="0"/>
              <a:t>01</a:t>
            </a:r>
            <a:endParaRPr kumimoji="1" lang="ko-KR" altLang="en-US" dirty="0"/>
          </a:p>
          <a:p>
            <a:pPr lvl="1"/>
            <a:r>
              <a:rPr kumimoji="1" lang="en-US" altLang="ko-KR" dirty="0"/>
              <a:t>9.3.1</a:t>
            </a:r>
            <a:r>
              <a:rPr kumimoji="1" lang="ko-KR" altLang="en-US" dirty="0"/>
              <a:t>마스터 텍스트 소단원 </a:t>
            </a:r>
            <a:r>
              <a:rPr kumimoji="1" lang="en-US" altLang="ko-KR" dirty="0"/>
              <a:t>01</a:t>
            </a:r>
          </a:p>
          <a:p>
            <a:pPr lvl="1"/>
            <a:r>
              <a:rPr kumimoji="1" lang="en-US" altLang="ko-KR" dirty="0"/>
              <a:t>9.3.2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02</a:t>
            </a:r>
          </a:p>
          <a:p>
            <a:pPr lvl="0"/>
            <a:r>
              <a:rPr kumimoji="1" lang="en-US" altLang="ko-KR" dirty="0"/>
              <a:t>18.20</a:t>
            </a:r>
            <a:r>
              <a:rPr kumimoji="1" lang="ko-KR" altLang="en-US" dirty="0"/>
              <a:t> 마스터 텍스트 </a:t>
            </a:r>
            <a:r>
              <a:rPr kumimoji="1" lang="ko-KR" altLang="en-US" dirty="0" err="1"/>
              <a:t>중단원</a:t>
            </a:r>
            <a:r>
              <a:rPr kumimoji="1" lang="ko-KR" altLang="en-US" dirty="0"/>
              <a:t> </a:t>
            </a:r>
            <a:r>
              <a:rPr kumimoji="1" lang="en-US" altLang="ko-KR" dirty="0"/>
              <a:t>02</a:t>
            </a:r>
          </a:p>
          <a:p>
            <a:pPr lvl="1"/>
            <a:r>
              <a:rPr kumimoji="1" lang="en-US" altLang="ko-KR" dirty="0"/>
              <a:t>18.20.1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01</a:t>
            </a:r>
          </a:p>
          <a:p>
            <a:pPr lvl="1"/>
            <a:r>
              <a:rPr kumimoji="1" lang="en-US" altLang="ko-KR" dirty="0"/>
              <a:t>18.20.1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02</a:t>
            </a:r>
            <a:endParaRPr kumimoji="1" lang="ko-KR" altLang="en-US" dirty="0"/>
          </a:p>
        </p:txBody>
      </p:sp>
      <p:sp>
        <p:nvSpPr>
          <p:cNvPr id="26" name="슬라이드 번호 개체 틀 17">
            <a:extLst>
              <a:ext uri="{FF2B5EF4-FFF2-40B4-BE49-F238E27FC236}">
                <a16:creationId xmlns:a16="http://schemas.microsoft.com/office/drawing/2014/main" id="{C53B1E84-9445-91E5-585C-28134828E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38905" y="5339151"/>
            <a:ext cx="670063" cy="304271"/>
          </a:xfrm>
          <a:prstGeom prst="rect">
            <a:avLst/>
          </a:prstGeom>
        </p:spPr>
        <p:txBody>
          <a:bodyPr/>
          <a:lstStyle>
            <a:lvl1pPr algn="r">
              <a:defRPr sz="14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8316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2F9C7103-1DCE-38B9-BB5A-796D41EBD4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6835" y="1084082"/>
            <a:ext cx="8098734" cy="3652511"/>
          </a:xfrm>
        </p:spPr>
        <p:txBody>
          <a:bodyPr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9F3E4A5-F3FE-B15F-A3CA-25A1E6DCBECF}"/>
              </a:ext>
            </a:extLst>
          </p:cNvPr>
          <p:cNvSpPr/>
          <p:nvPr userDrawn="1"/>
        </p:nvSpPr>
        <p:spPr>
          <a:xfrm>
            <a:off x="0" y="4958156"/>
            <a:ext cx="9144000" cy="76411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A1157B58-F7E8-5D57-894A-2F1729F8AB4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138905" y="5188078"/>
            <a:ext cx="670063" cy="30427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60F1D-04C0-7058-5BAA-49D077765F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6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1" lang="ko-KR" altLang="en-US" dirty="0"/>
              <a:t>마스터 소단원 제목 이름</a:t>
            </a:r>
          </a:p>
        </p:txBody>
      </p:sp>
    </p:spTree>
    <p:extLst>
      <p:ext uri="{BB962C8B-B14F-4D97-AF65-F5344CB8AC3E}">
        <p14:creationId xmlns:p14="http://schemas.microsoft.com/office/powerpoint/2010/main" val="306667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1">
            <a:extLst>
              <a:ext uri="{FF2B5EF4-FFF2-40B4-BE49-F238E27FC236}">
                <a16:creationId xmlns:a16="http://schemas.microsoft.com/office/drawing/2014/main" id="{DA464A2E-67AA-9A44-1B30-2418BB9AD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47" y="414579"/>
            <a:ext cx="4245310" cy="304271"/>
          </a:xfrm>
        </p:spPr>
        <p:txBody>
          <a:bodyPr>
            <a:normAutofit/>
          </a:bodyPr>
          <a:lstStyle>
            <a:lvl1pPr>
              <a:defRPr sz="1400" b="0" i="0">
                <a:solidFill>
                  <a:schemeClr val="tx1"/>
                </a:solidFill>
                <a:latin typeface="Paperlogy 5 Medium" pitchFamily="2" charset="-127"/>
                <a:ea typeface="Paperlogy 5 Medium" pitchFamily="2" charset="-127"/>
              </a:defRPr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23" name="텍스트 개체 틀 9">
            <a:extLst>
              <a:ext uri="{FF2B5EF4-FFF2-40B4-BE49-F238E27FC236}">
                <a16:creationId xmlns:a16="http://schemas.microsoft.com/office/drawing/2014/main" id="{42509A3F-280E-D471-4D2B-8D8907162A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7124" y="395834"/>
            <a:ext cx="670063" cy="304271"/>
          </a:xfr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pPr lvl="0"/>
            <a:r>
              <a:rPr kumimoji="1" lang="en-US" altLang="ko-KR" dirty="0"/>
              <a:t>99.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FF3AC44-40BF-BEE3-293A-B504C54D02D1}"/>
              </a:ext>
            </a:extLst>
          </p:cNvPr>
          <p:cNvSpPr/>
          <p:nvPr userDrawn="1"/>
        </p:nvSpPr>
        <p:spPr>
          <a:xfrm>
            <a:off x="0" y="0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87EE0B3C-1DFE-813D-4AA5-E27B392275B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CA793156-0FED-3108-121D-A686961A1F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3045" y="5367263"/>
            <a:ext cx="1060174" cy="248047"/>
          </a:xfrm>
          <a:prstGeom prst="rect">
            <a:avLst/>
          </a:prstGeom>
        </p:spPr>
      </p:pic>
      <p:cxnSp>
        <p:nvCxnSpPr>
          <p:cNvPr id="33" name="직선 연결선 3">
            <a:extLst>
              <a:ext uri="{FF2B5EF4-FFF2-40B4-BE49-F238E27FC236}">
                <a16:creationId xmlns:a16="http://schemas.microsoft.com/office/drawing/2014/main" id="{313CB276-6ACC-41C8-16C6-05592727ADC4}"/>
              </a:ext>
            </a:extLst>
          </p:cNvPr>
          <p:cNvCxnSpPr>
            <a:cxnSpLocks/>
          </p:cNvCxnSpPr>
          <p:nvPr userDrawn="1"/>
        </p:nvCxnSpPr>
        <p:spPr>
          <a:xfrm>
            <a:off x="1572322" y="5514357"/>
            <a:ext cx="6711066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8261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E7B2FE-9E69-58ED-F030-3E4F68AE4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2059295"/>
            <a:ext cx="8098734" cy="1104636"/>
          </a:xfrm>
          <a:prstGeom prst="roundRect">
            <a:avLst>
              <a:gd name="adj" fmla="val 9015"/>
            </a:avLst>
          </a:prstGeom>
          <a:effectLst/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CBC304-A4BE-412E-E626-5C6824B76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55DDF63-1A45-1343-C124-484ACAFEFC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85112" y="4685848"/>
            <a:ext cx="1362180" cy="31870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D37473B-AB85-56B4-7B56-0765373AC609}"/>
              </a:ext>
            </a:extLst>
          </p:cNvPr>
          <p:cNvSpPr/>
          <p:nvPr userDrawn="1"/>
        </p:nvSpPr>
        <p:spPr>
          <a:xfrm>
            <a:off x="0" y="5486404"/>
            <a:ext cx="9144000" cy="2358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49CB3AC-2E71-578D-418C-3FB43D014F1E}"/>
              </a:ext>
            </a:extLst>
          </p:cNvPr>
          <p:cNvSpPr/>
          <p:nvPr userDrawn="1"/>
        </p:nvSpPr>
        <p:spPr>
          <a:xfrm>
            <a:off x="0" y="1"/>
            <a:ext cx="9144000" cy="2358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6287B6F-617E-2294-174D-2ACCF20B99C2}"/>
              </a:ext>
            </a:extLst>
          </p:cNvPr>
          <p:cNvSpPr/>
          <p:nvPr userDrawn="1"/>
        </p:nvSpPr>
        <p:spPr>
          <a:xfrm>
            <a:off x="0" y="0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81BC2BC-F240-F888-7EF6-F74970DCF32D}"/>
              </a:ext>
            </a:extLst>
          </p:cNvPr>
          <p:cNvSpPr/>
          <p:nvPr userDrawn="1"/>
        </p:nvSpPr>
        <p:spPr>
          <a:xfrm>
            <a:off x="0" y="5477312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84FB797-3DEF-2BD4-1315-FAD2685A741C}"/>
              </a:ext>
            </a:extLst>
          </p:cNvPr>
          <p:cNvSpPr/>
          <p:nvPr userDrawn="1"/>
        </p:nvSpPr>
        <p:spPr>
          <a:xfrm>
            <a:off x="0" y="15718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31AA37-23A2-0C07-C909-99FE4877A16F}"/>
              </a:ext>
            </a:extLst>
          </p:cNvPr>
          <p:cNvSpPr/>
          <p:nvPr userDrawn="1"/>
        </p:nvSpPr>
        <p:spPr>
          <a:xfrm>
            <a:off x="0" y="5488757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94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100000">
              <a:schemeClr val="bg1">
                <a:lumMod val="95000"/>
              </a:schemeClr>
            </a:gs>
            <a:gs pos="0">
              <a:schemeClr val="bg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6602F5-7096-E44F-B694-8C029C7C4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3045" y="1263408"/>
            <a:ext cx="8425923" cy="4075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/>
          </a:p>
        </p:txBody>
      </p:sp>
      <p:sp>
        <p:nvSpPr>
          <p:cNvPr id="12" name="슬라이드 번호 개체 틀 17">
            <a:extLst>
              <a:ext uri="{FF2B5EF4-FFF2-40B4-BE49-F238E27FC236}">
                <a16:creationId xmlns:a16="http://schemas.microsoft.com/office/drawing/2014/main" id="{DBF272EF-C931-623B-5442-3D015A34A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38905" y="5339151"/>
            <a:ext cx="670063" cy="304271"/>
          </a:xfrm>
          <a:prstGeom prst="rect">
            <a:avLst/>
          </a:prstGeom>
        </p:spPr>
        <p:txBody>
          <a:bodyPr/>
          <a:lstStyle>
            <a:lvl1pPr algn="r">
              <a:defRPr sz="14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A3C21CC-B849-D6F2-4B10-FF1A3BDE471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3045" y="5367263"/>
            <a:ext cx="1060174" cy="248047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7C10E78-50BB-0795-106E-E0EB6B0FE65E}"/>
              </a:ext>
            </a:extLst>
          </p:cNvPr>
          <p:cNvSpPr/>
          <p:nvPr userDrawn="1"/>
        </p:nvSpPr>
        <p:spPr>
          <a:xfrm>
            <a:off x="0" y="0"/>
            <a:ext cx="9144000" cy="857250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874AC96-B762-6142-A8EE-647AB5EA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5" y="0"/>
            <a:ext cx="913263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/>
          </a:p>
        </p:txBody>
      </p:sp>
      <p:cxnSp>
        <p:nvCxnSpPr>
          <p:cNvPr id="23" name="직선 연결선 3">
            <a:extLst>
              <a:ext uri="{FF2B5EF4-FFF2-40B4-BE49-F238E27FC236}">
                <a16:creationId xmlns:a16="http://schemas.microsoft.com/office/drawing/2014/main" id="{09C7A63D-3DEA-4847-9661-E8A0EBEB5200}"/>
              </a:ext>
            </a:extLst>
          </p:cNvPr>
          <p:cNvCxnSpPr>
            <a:cxnSpLocks/>
          </p:cNvCxnSpPr>
          <p:nvPr userDrawn="1"/>
        </p:nvCxnSpPr>
        <p:spPr>
          <a:xfrm>
            <a:off x="1572322" y="5514357"/>
            <a:ext cx="6711066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72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5" r:id="rId3"/>
    <p:sldLayoutId id="2147483664" r:id="rId4"/>
    <p:sldLayoutId id="2147483666" r:id="rId5"/>
  </p:sldLayoutIdLst>
  <p:hf hdr="0" ftr="0" dt="0"/>
  <p:txStyles>
    <p:titleStyle>
      <a:lvl1pPr marL="180000" algn="l" defTabSz="761830" rtl="0" eaLnBrk="1" latinLnBrk="0" hangingPunct="1">
        <a:lnSpc>
          <a:spcPct val="90000"/>
        </a:lnSpc>
        <a:spcBef>
          <a:spcPct val="0"/>
        </a:spcBef>
        <a:buNone/>
        <a:defRPr sz="3666" b="1" i="0" kern="1200">
          <a:solidFill>
            <a:schemeClr val="bg1"/>
          </a:solidFill>
          <a:latin typeface="Paperlogy 7 Bold" pitchFamily="2" charset="-127"/>
          <a:ea typeface="Paperlogy 7 Bold" pitchFamily="2" charset="-127"/>
          <a:cs typeface="+mj-cs"/>
        </a:defRPr>
      </a:lvl1pPr>
    </p:titleStyle>
    <p:bodyStyle>
      <a:lvl1pPr marL="190458" indent="-190458" algn="l" defTabSz="761830" rtl="0" eaLnBrk="1" latinLnBrk="0" hangingPunct="1">
        <a:lnSpc>
          <a:spcPct val="140000"/>
        </a:lnSpc>
        <a:spcBef>
          <a:spcPts val="833"/>
        </a:spcBef>
        <a:buFont typeface="Arial" panose="020B0604020202020204" pitchFamily="34" charset="0"/>
        <a:buChar char="•"/>
        <a:defRPr sz="1667" b="0" i="0" kern="1200">
          <a:solidFill>
            <a:schemeClr val="tx1"/>
          </a:solidFill>
          <a:latin typeface="Paperlogy 5 Medium" pitchFamily="2" charset="-127"/>
          <a:ea typeface="Paperlogy 5 Medium" pitchFamily="2" charset="-127"/>
          <a:cs typeface="+mn-cs"/>
        </a:defRPr>
      </a:lvl1pPr>
      <a:lvl2pPr marL="571371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500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2pPr>
      <a:lvl3pPr marL="952287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333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3pPr>
      <a:lvl4pPr marL="1333202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167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4pPr>
      <a:lvl5pPr marL="1714115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167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5pPr>
      <a:lvl6pPr marL="2095031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5946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6857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7775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16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830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743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658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573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489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402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317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85C077-F2F8-CD3D-6560-267FCBCB8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Hands On Machine Learning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F3D59A-58DE-84DB-A7F9-BFE9A959D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4470" y="3830838"/>
            <a:ext cx="1553669" cy="374304"/>
          </a:xfrm>
        </p:spPr>
        <p:txBody>
          <a:bodyPr>
            <a:normAutofit/>
          </a:bodyPr>
          <a:lstStyle/>
          <a:p>
            <a:r>
              <a:rPr kumimoji="1" lang="en-US" altLang="ko-KR" dirty="0" err="1"/>
              <a:t>Junhyeok</a:t>
            </a:r>
            <a:r>
              <a:rPr kumimoji="1" lang="en-US" altLang="ko-KR" dirty="0"/>
              <a:t> Shin</a:t>
            </a:r>
            <a:endParaRPr kumimoji="1"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A98912-4712-6F73-7916-E471207733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98140" y="3830838"/>
            <a:ext cx="2101401" cy="374304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R" dirty="0" err="1"/>
              <a:t>ldrugsnw@inha.edu</a:t>
            </a:r>
            <a:endParaRPr kumimoji="1"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BD29AB-B9C0-FB6B-164A-882956123F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2638" y="3051022"/>
            <a:ext cx="8098734" cy="514227"/>
          </a:xfrm>
        </p:spPr>
        <p:txBody>
          <a:bodyPr>
            <a:normAutofit/>
          </a:bodyPr>
          <a:lstStyle/>
          <a:p>
            <a:r>
              <a:rPr kumimoji="1" lang="en-US" altLang="ko-KR" sz="1600" dirty="0"/>
              <a:t>Chapter 05. Support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Vector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Machine </a:t>
            </a:r>
            <a:endParaRPr kumimoji="1" lang="ko-KR" altLang="en-US" sz="1600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6D7B161F-30AB-B90B-F57B-256968EA88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44470" y="4330774"/>
            <a:ext cx="3655071" cy="374304"/>
          </a:xfrm>
        </p:spPr>
        <p:txBody>
          <a:bodyPr/>
          <a:lstStyle/>
          <a:p>
            <a:r>
              <a:rPr kumimoji="1" lang="en-US" altLang="ko-KR" dirty="0"/>
              <a:t>2024.10.10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7869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30F1D-2969-DA54-0660-9046F1AF1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9263F81-8F1F-4043-0D1D-1828CA977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5.1 Linear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0EF842D-73B7-BA51-3C6A-6F2FD1236C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10</a:t>
            </a:fld>
            <a:endParaRPr kumimoji="1" lang="ko-Kore-KR" altLang="en-US"/>
          </a:p>
        </p:txBody>
      </p:sp>
      <p:pic>
        <p:nvPicPr>
          <p:cNvPr id="7" name="그림 6" descr="텍스트, 스크린샷, 라인, 그래프이(가) 표시된 사진&#10;&#10;자동 생성된 설명">
            <a:extLst>
              <a:ext uri="{FF2B5EF4-FFF2-40B4-BE49-F238E27FC236}">
                <a16:creationId xmlns:a16="http://schemas.microsoft.com/office/drawing/2014/main" id="{72618D75-F31E-AED2-F7C1-E104CF8778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1606550"/>
            <a:ext cx="7658100" cy="25019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7B44D7D-0C7F-D5DC-1A79-D92688611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8" y="1283998"/>
            <a:ext cx="4439200" cy="335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50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62AB0F-0043-76CA-E8F8-ED8AFC568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E42B96B5-3B90-8A1C-2655-C10DCCABF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5.2 Non-</a:t>
            </a:r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l</a:t>
            </a: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6ECA73-FF4D-B057-31E6-A7DAC2091A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11</a:t>
            </a:fld>
            <a:endParaRPr kumimoji="1" lang="ko-Kore-KR" altLang="en-US"/>
          </a:p>
        </p:txBody>
      </p:sp>
      <p:pic>
        <p:nvPicPr>
          <p:cNvPr id="6" name="그림 5" descr="도표, 스크린샷, 라인, 디자인이(가) 표시된 사진&#10;&#10;자동 생성된 설명">
            <a:extLst>
              <a:ext uri="{FF2B5EF4-FFF2-40B4-BE49-F238E27FC236}">
                <a16:creationId xmlns:a16="http://schemas.microsoft.com/office/drawing/2014/main" id="{D98107D7-626D-5CF1-7ABE-2CC997CAA1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095" y="1815062"/>
            <a:ext cx="3923873" cy="3092747"/>
          </a:xfrm>
          <a:prstGeom prst="rect">
            <a:avLst/>
          </a:prstGeom>
        </p:spPr>
      </p:pic>
      <p:pic>
        <p:nvPicPr>
          <p:cNvPr id="9" name="그림 8" descr="텍스트, 스크린샷, 도표, 원이(가) 표시된 사진&#10;&#10;자동 생성된 설명">
            <a:extLst>
              <a:ext uri="{FF2B5EF4-FFF2-40B4-BE49-F238E27FC236}">
                <a16:creationId xmlns:a16="http://schemas.microsoft.com/office/drawing/2014/main" id="{354E16D1-4C25-2870-519D-5C6BED5336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82" y="2064528"/>
            <a:ext cx="4611230" cy="25938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B04279-ACEA-4E71-3925-B5D1409907F9}"/>
              </a:ext>
            </a:extLst>
          </p:cNvPr>
          <p:cNvSpPr txBox="1"/>
          <p:nvPr/>
        </p:nvSpPr>
        <p:spPr>
          <a:xfrm>
            <a:off x="490451" y="1121333"/>
            <a:ext cx="7254678" cy="5245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Paperlogy 4 Regular" pitchFamily="2" charset="-127"/>
                <a:ea typeface="Paperlogy 4 Regular" pitchFamily="2" charset="-127"/>
              </a:rPr>
              <a:t>-</a:t>
            </a:r>
            <a:r>
              <a:rPr lang="ko-KR" altLang="en-US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While linear SVM classifiers are efficient and perform very well in many cases,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there are many datasets that are not linearly separable.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3078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BA00C9-E5EB-EEB7-675B-5237B67389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94CB69F-C9C6-5764-6BCA-260BF7DE3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5.2 Non-</a:t>
            </a:r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l</a:t>
            </a: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543C6D-5275-78DF-65A2-23ABD2CD6D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12</a:t>
            </a:fld>
            <a:endParaRPr kumimoji="1" lang="ko-Kore-KR" altLang="en-US"/>
          </a:p>
        </p:txBody>
      </p:sp>
      <p:pic>
        <p:nvPicPr>
          <p:cNvPr id="3" name="그림 2" descr="라인, 도표, 그래프, 텍스트이(가) 표시된 사진&#10;&#10;자동 생성된 설명">
            <a:extLst>
              <a:ext uri="{FF2B5EF4-FFF2-40B4-BE49-F238E27FC236}">
                <a16:creationId xmlns:a16="http://schemas.microsoft.com/office/drawing/2014/main" id="{6BE7C41F-9D0A-3021-6EAF-C326274DC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50" y="1117600"/>
            <a:ext cx="7683500" cy="3479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43E250-6664-3D8C-67B3-611BDFB1EF9A}"/>
              </a:ext>
            </a:extLst>
          </p:cNvPr>
          <p:cNvSpPr txBox="1"/>
          <p:nvPr/>
        </p:nvSpPr>
        <p:spPr>
          <a:xfrm>
            <a:off x="3204347" y="4790386"/>
            <a:ext cx="27353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Paperlogy 4 Regular" pitchFamily="2" charset="-127"/>
                <a:ea typeface="Paperlogy 4 Regular" pitchFamily="2" charset="-127"/>
              </a:rPr>
              <a:t>Add features. =&gt; </a:t>
            </a:r>
            <a:r>
              <a:rPr lang="en" altLang="ko-KR" sz="1600" dirty="0">
                <a:latin typeface="Paperlogy 4 Regular" pitchFamily="2" charset="-127"/>
                <a:ea typeface="Paperlogy 4 Regular" pitchFamily="2" charset="-127"/>
              </a:rPr>
              <a:t>x₂ = (x₁)²</a:t>
            </a:r>
            <a:endParaRPr kumimoji="1" lang="ko-KR" altLang="en-US" sz="1600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6008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F6C13-DF63-C6A7-3CE4-031E113FC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E974F74-73D4-5811-ED2A-D3BE0AFEE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5.2 Non-</a:t>
            </a:r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l</a:t>
            </a: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539800-F2A4-64EC-E9E4-9D729244B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13</a:t>
            </a:fld>
            <a:endParaRPr kumimoji="1" lang="ko-Kore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4C70639-1089-77D5-7AFB-0532C3845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18" y="1463040"/>
            <a:ext cx="3443479" cy="2319319"/>
          </a:xfrm>
          <a:prstGeom prst="rect">
            <a:avLst/>
          </a:prstGeom>
        </p:spPr>
      </p:pic>
      <p:pic>
        <p:nvPicPr>
          <p:cNvPr id="8" name="그림 7" descr="텍스트, 스크린샷, 도표, 그래프이(가) 표시된 사진&#10;&#10;자동 생성된 설명">
            <a:extLst>
              <a:ext uri="{FF2B5EF4-FFF2-40B4-BE49-F238E27FC236}">
                <a16:creationId xmlns:a16="http://schemas.microsoft.com/office/drawing/2014/main" id="{79984F22-F39A-DD44-722E-719264B21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623" y="1367742"/>
            <a:ext cx="4471322" cy="30668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79C346-E13B-655E-083F-E5EC0AE2C7BF}"/>
              </a:ext>
            </a:extLst>
          </p:cNvPr>
          <p:cNvSpPr txBox="1"/>
          <p:nvPr/>
        </p:nvSpPr>
        <p:spPr>
          <a:xfrm>
            <a:off x="626918" y="1059324"/>
            <a:ext cx="661591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Code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1692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0FE0AD-9FF3-4CA9-0E61-79F1B3148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A2C12FD-33C4-E5C0-9B49-FAB66D49B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5.2 Non-</a:t>
            </a:r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l</a:t>
            </a: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25462F3-6571-A475-E970-5582FE248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14</a:t>
            </a:fld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20ECAD-49DE-EFA3-4A7D-ABFBE4C378C9}"/>
              </a:ext>
            </a:extLst>
          </p:cNvPr>
          <p:cNvSpPr txBox="1"/>
          <p:nvPr/>
        </p:nvSpPr>
        <p:spPr>
          <a:xfrm>
            <a:off x="365760" y="1386493"/>
            <a:ext cx="8539838" cy="7405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Adding polynomial features is straightforward and effective.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However, low-degree polynomials may not capture complex datasets well,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while high-degree polynomials can add a vast number of features, slowing down the model.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7208E56-B262-82E1-4552-5DD61C8F6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3399780"/>
            <a:ext cx="6072447" cy="928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ACF42A-D39F-825F-475E-84291C904B3E}"/>
              </a:ext>
            </a:extLst>
          </p:cNvPr>
          <p:cNvSpPr txBox="1"/>
          <p:nvPr/>
        </p:nvSpPr>
        <p:spPr>
          <a:xfrm>
            <a:off x="365760" y="2446248"/>
            <a:ext cx="654140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800" dirty="0">
                <a:latin typeface="Paperlogy 4 Regular" pitchFamily="2" charset="-127"/>
                <a:ea typeface="Paperlogy 4 Regular" pitchFamily="2" charset="-127"/>
              </a:rPr>
              <a:t>We can use ‘Kernel trick’.</a:t>
            </a:r>
          </a:p>
          <a:p>
            <a:r>
              <a:rPr lang="en" altLang="ko-KR" sz="1400" dirty="0">
                <a:latin typeface="Paperlogy 4 Regular" pitchFamily="2" charset="-127"/>
                <a:ea typeface="Paperlogy 4 Regular" pitchFamily="2" charset="-127"/>
              </a:rPr>
              <a:t>In SVM, it creates an effect similar to adding many polynomial features </a:t>
            </a:r>
          </a:p>
          <a:p>
            <a:r>
              <a:rPr lang="en" altLang="ko-KR" sz="1400" dirty="0">
                <a:latin typeface="Paperlogy 4 Regular" pitchFamily="2" charset="-127"/>
                <a:ea typeface="Paperlogy 4 Regular" pitchFamily="2" charset="-127"/>
              </a:rPr>
              <a:t>without actually adding features.</a:t>
            </a:r>
            <a:endParaRPr kumimoji="1" lang="ko-KR" altLang="en-US" sz="14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CFCF7A-8677-5085-72EF-E5C7ED8C6F4A}"/>
              </a:ext>
            </a:extLst>
          </p:cNvPr>
          <p:cNvSpPr txBox="1"/>
          <p:nvPr/>
        </p:nvSpPr>
        <p:spPr>
          <a:xfrm>
            <a:off x="466928" y="4535458"/>
            <a:ext cx="6134756" cy="5245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coef0 : </a:t>
            </a:r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This parameter adjusts how much the model is influenced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by higher-order and lower-order terms.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7045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572407-1188-17DA-3212-10D7652FF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3AE7858-0D5E-CC07-5EC0-1E16F1BBB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5.2 Non-</a:t>
            </a:r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l</a:t>
            </a: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55AE6F6-8928-440B-F54E-277E37916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15</a:t>
            </a:fld>
            <a:endParaRPr kumimoji="1" lang="ko-Kore-KR" altLang="en-US"/>
          </a:p>
        </p:txBody>
      </p:sp>
      <p:pic>
        <p:nvPicPr>
          <p:cNvPr id="11" name="그림 10" descr="텍스트, 스크린샷, 도표, 그래프이(가) 표시된 사진&#10;&#10;자동 생성된 설명">
            <a:extLst>
              <a:ext uri="{FF2B5EF4-FFF2-40B4-BE49-F238E27FC236}">
                <a16:creationId xmlns:a16="http://schemas.microsoft.com/office/drawing/2014/main" id="{14F22F71-FD2C-868E-7395-3F9D63046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" y="1339850"/>
            <a:ext cx="76327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745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6F0D3-ACD0-C9E6-C1B9-A8AA03DFF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ED28AD8-5A14-507C-30DF-8A0B30422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5.2 Non-</a:t>
            </a:r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l</a:t>
            </a: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257A52-DD8B-6D59-B532-C2CC9591F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16</a:t>
            </a:fld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651323-5202-3D33-B2C6-88D667A25FC2}"/>
              </a:ext>
            </a:extLst>
          </p:cNvPr>
          <p:cNvSpPr txBox="1"/>
          <p:nvPr/>
        </p:nvSpPr>
        <p:spPr>
          <a:xfrm>
            <a:off x="623455" y="1324617"/>
            <a:ext cx="5704510" cy="7405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Gaussian Radial Basis Function (RBF)</a:t>
            </a:r>
            <a:r>
              <a:rPr lang="ko-KR" altLang="en-US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l-GR" altLang="ko-KR" dirty="0" err="1">
                <a:ea typeface="Paperlogy 4 Regular" pitchFamily="2" charset="-127"/>
              </a:rPr>
              <a:t>ϕγ</a:t>
            </a:r>
            <a:r>
              <a:rPr lang="el-GR" altLang="ko-KR" dirty="0">
                <a:ea typeface="Paperlogy 4 Regular" pitchFamily="2" charset="-127"/>
              </a:rPr>
              <a:t>(</a:t>
            </a:r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x, l) = exp(-</a:t>
            </a:r>
            <a:r>
              <a:rPr lang="el-GR" altLang="ko-KR" dirty="0">
                <a:ea typeface="Paperlogy 4 Regular" pitchFamily="2" charset="-127"/>
              </a:rPr>
              <a:t>γ * ||</a:t>
            </a:r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x - l||²)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l: Position of the landmark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x: Position of the sample</a:t>
            </a:r>
          </a:p>
        </p:txBody>
      </p:sp>
      <p:pic>
        <p:nvPicPr>
          <p:cNvPr id="6" name="그림 5" descr="라인, 그래프, 도표이(가) 표시된 사진&#10;&#10;자동 생성된 설명">
            <a:extLst>
              <a:ext uri="{FF2B5EF4-FFF2-40B4-BE49-F238E27FC236}">
                <a16:creationId xmlns:a16="http://schemas.microsoft.com/office/drawing/2014/main" id="{3B8DD0D5-9BF5-B7D6-7932-C629048AEA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161" y="2053931"/>
            <a:ext cx="5743807" cy="242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5238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DD0A4C-6F8D-3E46-88F5-5D6A385F2A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01BEEF8A-2AD3-9435-BE77-A90CB89E5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5.2 Non-</a:t>
            </a:r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l</a:t>
            </a: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29B596-5C52-3C05-0F20-3A82C0DC3E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17</a:t>
            </a:fld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CFF11E-305C-BA14-9204-88445A5805D6}"/>
              </a:ext>
            </a:extLst>
          </p:cNvPr>
          <p:cNvSpPr txBox="1"/>
          <p:nvPr/>
        </p:nvSpPr>
        <p:spPr>
          <a:xfrm>
            <a:off x="368155" y="1496291"/>
            <a:ext cx="420384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>
                <a:latin typeface="Paperlogy 4 Regular" pitchFamily="2" charset="-127"/>
                <a:ea typeface="Paperlogy 4 Regular" pitchFamily="2" charset="-127"/>
              </a:rPr>
              <a:t>How do we choose landmarks?</a:t>
            </a:r>
          </a:p>
          <a:p>
            <a:endParaRPr kumimoji="1" lang="en-US" altLang="ko-KR" sz="2000" dirty="0">
              <a:latin typeface="Paperlogy 4 Regular" pitchFamily="2" charset="-127"/>
              <a:ea typeface="Paperlogy 4 Regular" pitchFamily="2" charset="-127"/>
            </a:endParaRPr>
          </a:p>
          <a:p>
            <a:pPr marL="285750" indent="-285750" algn="l">
              <a:buFont typeface="Symbol" pitchFamily="2" charset="2"/>
              <a:buChar char="Þ"/>
            </a:pPr>
            <a:r>
              <a:rPr lang="en" altLang="ko-KR" sz="1600" b="0" i="0" dirty="0">
                <a:solidFill>
                  <a:srgbClr val="000000"/>
                </a:solidFill>
                <a:effectLst/>
                <a:latin typeface="noto"/>
              </a:rPr>
              <a:t>Select all samples as landmarks.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noto"/>
              </a:rPr>
              <a:t> </a:t>
            </a:r>
            <a:r>
              <a:rPr lang="en-US" altLang="ko-KR" sz="1600" b="0" i="0" dirty="0">
                <a:solidFill>
                  <a:srgbClr val="FF0000"/>
                </a:solidFill>
                <a:effectLst/>
                <a:latin typeface="noto"/>
              </a:rPr>
              <a:t>Impossible!!</a:t>
            </a:r>
          </a:p>
          <a:p>
            <a:pPr marL="285750" indent="-285750" algn="l">
              <a:buFont typeface="Symbol" pitchFamily="2" charset="2"/>
              <a:buChar char="Þ"/>
            </a:pPr>
            <a:endParaRPr lang="en-US" altLang="ko-KR" sz="1600" dirty="0">
              <a:solidFill>
                <a:srgbClr val="FF0000"/>
              </a:solidFill>
              <a:latin typeface="noto"/>
            </a:endParaRPr>
          </a:p>
          <a:p>
            <a:pPr algn="l"/>
            <a:endParaRPr lang="en-US" altLang="ko-KR" sz="1600" dirty="0">
              <a:solidFill>
                <a:srgbClr val="FF0000"/>
              </a:solidFill>
              <a:latin typeface="not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AC4308-4406-D9C4-C4BA-2276ACF7489B}"/>
              </a:ext>
            </a:extLst>
          </p:cNvPr>
          <p:cNvSpPr txBox="1"/>
          <p:nvPr/>
        </p:nvSpPr>
        <p:spPr>
          <a:xfrm>
            <a:off x="368155" y="2857500"/>
            <a:ext cx="6910546" cy="7405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When the training set is large, a very large number of features are created, </a:t>
            </a:r>
            <a:endParaRPr lang="en-US" altLang="ko-KR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which slows down the process and increases the risk of overfitting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as the training set becomes linearly separable.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9087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2F4A4-179A-A3B5-285A-A2A0B4C43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C8897AB-7C06-1B98-A3D6-2262BF973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5.2 Non-</a:t>
            </a:r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l</a:t>
            </a: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331B25-273E-3A08-61E5-3CCF68BFF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18</a:t>
            </a:fld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21ABCF-4D84-DF39-4398-822FEFB6A59D}"/>
              </a:ext>
            </a:extLst>
          </p:cNvPr>
          <p:cNvSpPr txBox="1"/>
          <p:nvPr/>
        </p:nvSpPr>
        <p:spPr>
          <a:xfrm>
            <a:off x="573886" y="1411276"/>
            <a:ext cx="8473282" cy="5245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Gaussian RBF Kernel</a:t>
            </a:r>
            <a:br>
              <a:rPr lang="en" altLang="ko-KR" dirty="0">
                <a:latin typeface="Paperlogy 4 Regular" pitchFamily="2" charset="-127"/>
                <a:ea typeface="Paperlogy 4 Regular" pitchFamily="2" charset="-127"/>
              </a:rPr>
            </a:br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By using the kernel trick, you can achieve a similar effect as adding many similarity features.</a:t>
            </a:r>
            <a:endParaRPr kumimoji="1" lang="en-US" altLang="ko-KR" dirty="0">
              <a:latin typeface="Paperlogy 4 Regular" pitchFamily="2" charset="-127"/>
              <a:ea typeface="Paperlogy 4 Regular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118C03D-1DFB-B5A4-F672-6ACC31E88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886" y="2394948"/>
            <a:ext cx="4839739" cy="163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273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D8602-1EE1-3CA6-5DAB-B1A57D90C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3F69E8F-BBB7-DD1C-A5E5-549F45095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5.2 Non-</a:t>
            </a:r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l</a:t>
            </a: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6D27DC-7A06-FB63-BD9C-7C96C9586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19</a:t>
            </a:fld>
            <a:endParaRPr kumimoji="1" lang="ko-Kore-KR" altLang="en-US"/>
          </a:p>
        </p:txBody>
      </p:sp>
      <p:pic>
        <p:nvPicPr>
          <p:cNvPr id="7" name="그림 6" descr="텍스트, 스크린샷, 도표이(가) 표시된 사진&#10;&#10;자동 생성된 설명">
            <a:extLst>
              <a:ext uri="{FF2B5EF4-FFF2-40B4-BE49-F238E27FC236}">
                <a16:creationId xmlns:a16="http://schemas.microsoft.com/office/drawing/2014/main" id="{08C7AD58-6116-13DC-562C-4BB3A7239C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40" y="1271846"/>
            <a:ext cx="5239808" cy="35959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FE8D36-0DD4-BE0F-FD87-542C4CBBEBE6}"/>
              </a:ext>
            </a:extLst>
          </p:cNvPr>
          <p:cNvSpPr txBox="1"/>
          <p:nvPr/>
        </p:nvSpPr>
        <p:spPr>
          <a:xfrm>
            <a:off x="5680048" y="1619101"/>
            <a:ext cx="3322636" cy="2685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b="1" dirty="0">
                <a:latin typeface="Paperlogy 4 Regular" pitchFamily="2" charset="-127"/>
                <a:ea typeface="Paperlogy 4 Regular" pitchFamily="2" charset="-127"/>
              </a:rPr>
              <a:t>Gamma</a:t>
            </a:r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: Determines the</a:t>
            </a:r>
            <a:r>
              <a:rPr lang="ko-KR" altLang="en-US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curvature of the decision boundary.</a:t>
            </a:r>
          </a:p>
          <a:p>
            <a:endParaRPr lang="en" altLang="ko-KR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If the value of Gamma is high, the influence of each data point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is applied only to the nearby neighbors, causing the model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to learn more local patterns.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Conversely, a low Gamma value can lead to </a:t>
            </a:r>
            <a:r>
              <a:rPr lang="ko-KR" altLang="en-US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the creation of a too simple decision boundary.</a:t>
            </a:r>
          </a:p>
        </p:txBody>
      </p:sp>
    </p:spTree>
    <p:extLst>
      <p:ext uri="{BB962C8B-B14F-4D97-AF65-F5344CB8AC3E}">
        <p14:creationId xmlns:p14="http://schemas.microsoft.com/office/powerpoint/2010/main" val="2133488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FFCC8-3962-7525-8095-4C33AC33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l"/>
            <a:r>
              <a:rPr kumimoji="1" lang="en-US" altLang="ko-KR" sz="4000" dirty="0"/>
              <a:t>INDEX</a:t>
            </a:r>
            <a:endParaRPr kumimoji="1" lang="ko-KR" altLang="en-US" sz="40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9B378F-306B-F105-955E-9A3680A761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323948" indent="-323948">
              <a:lnSpc>
                <a:spcPct val="130000"/>
              </a:lnSpc>
            </a:pPr>
            <a:endParaRPr lang="en-US" altLang="ko-KR" sz="2200" b="1" dirty="0">
              <a:latin typeface="Paperlogy 6 SemiBold" pitchFamily="2" charset="-127"/>
              <a:ea typeface="Paperlogy 6 SemiBold" pitchFamily="2" charset="-127"/>
            </a:endParaRPr>
          </a:p>
          <a:p>
            <a:pPr marL="323948" indent="-323948">
              <a:lnSpc>
                <a:spcPct val="130000"/>
              </a:lnSpc>
            </a:pPr>
            <a:endParaRPr lang="en-US" altLang="ko-KR" sz="2200" b="1" dirty="0">
              <a:latin typeface="Paperlogy 6 SemiBold" pitchFamily="2" charset="-127"/>
              <a:ea typeface="Paperlogy 6 SemiBold" pitchFamily="2" charset="-127"/>
            </a:endParaRPr>
          </a:p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5.1</a:t>
            </a:r>
            <a:r>
              <a:rPr lang="ko-KR" altLang="en-US" sz="2200" b="1" dirty="0">
                <a:latin typeface="Paperlogy 6 SemiBold" pitchFamily="2" charset="-127"/>
                <a:ea typeface="Paperlogy 6 SemiBold" pitchFamily="2" charset="-127"/>
              </a:rPr>
              <a:t> </a:t>
            </a: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Linear SVM Classification</a:t>
            </a:r>
          </a:p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5.2 Non-linear SVM Classification</a:t>
            </a:r>
          </a:p>
          <a:p>
            <a:pPr marL="323948" indent="-323948">
              <a:lnSpc>
                <a:spcPct val="130000"/>
              </a:lnSpc>
            </a:pPr>
            <a:r>
              <a:rPr kumimoji="1" lang="en-US" altLang="ko-KR" sz="2200" b="1" dirty="0">
                <a:latin typeface="Paperlogy 6 SemiBold" pitchFamily="2" charset="-127"/>
                <a:ea typeface="Paperlogy 6 SemiBold" pitchFamily="2" charset="-127"/>
              </a:rPr>
              <a:t>5.3 SVM Regression</a:t>
            </a:r>
          </a:p>
        </p:txBody>
      </p:sp>
    </p:spTree>
    <p:extLst>
      <p:ext uri="{BB962C8B-B14F-4D97-AF65-F5344CB8AC3E}">
        <p14:creationId xmlns:p14="http://schemas.microsoft.com/office/powerpoint/2010/main" val="12839488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C5318-053A-CFB4-114A-14E090D39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F0F3736-A46E-5DC7-F4CF-4373E3816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5.2 Non-</a:t>
            </a:r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l</a:t>
            </a: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5B972C-8AF6-A35A-A6C2-4D126561D0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20</a:t>
            </a:fld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7D8990-14FB-0EB2-2096-B024077D1A2C}"/>
              </a:ext>
            </a:extLst>
          </p:cNvPr>
          <p:cNvSpPr txBox="1"/>
          <p:nvPr/>
        </p:nvSpPr>
        <p:spPr>
          <a:xfrm>
            <a:off x="619293" y="1930804"/>
            <a:ext cx="612648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2000" dirty="0">
                <a:latin typeface="Paperlogy 4 Regular" pitchFamily="2" charset="-127"/>
                <a:ea typeface="Paperlogy 4 Regular" pitchFamily="2" charset="-127"/>
              </a:rPr>
              <a:t>Other kernels are rarely used.</a:t>
            </a:r>
          </a:p>
          <a:p>
            <a:endParaRPr lang="en" altLang="ko-KR" sz="2000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lang="en" altLang="ko-KR" sz="2000" dirty="0">
                <a:latin typeface="Paperlogy 4 Regular" pitchFamily="2" charset="-127"/>
                <a:ea typeface="Paperlogy 4 Regular" pitchFamily="2" charset="-127"/>
              </a:rPr>
              <a:t>String kernels are occasionally employed for </a:t>
            </a:r>
          </a:p>
          <a:p>
            <a:r>
              <a:rPr lang="en" altLang="ko-KR" sz="2000" dirty="0">
                <a:latin typeface="Paperlogy 4 Regular" pitchFamily="2" charset="-127"/>
                <a:ea typeface="Paperlogy 4 Regular" pitchFamily="2" charset="-127"/>
              </a:rPr>
              <a:t>classifying text documents or DNA sequences </a:t>
            </a:r>
          </a:p>
          <a:p>
            <a:r>
              <a:rPr lang="en" altLang="ko-KR" sz="2000" dirty="0">
                <a:latin typeface="Paperlogy 4 Regular" pitchFamily="2" charset="-127"/>
                <a:ea typeface="Paperlogy 4 Regular" pitchFamily="2" charset="-127"/>
              </a:rPr>
              <a:t>(such as substring kernels or kernels based on </a:t>
            </a:r>
          </a:p>
          <a:p>
            <a:r>
              <a:rPr lang="en" altLang="ko-KR" sz="2000" dirty="0">
                <a:latin typeface="Paperlogy 4 Regular" pitchFamily="2" charset="-127"/>
                <a:ea typeface="Paperlogy 4 Regular" pitchFamily="2" charset="-127"/>
              </a:rPr>
              <a:t>the </a:t>
            </a:r>
            <a:r>
              <a:rPr lang="en" altLang="ko-KR" sz="2000" dirty="0" err="1">
                <a:latin typeface="Paperlogy 4 Regular" pitchFamily="2" charset="-127"/>
                <a:ea typeface="Paperlogy 4 Regular" pitchFamily="2" charset="-127"/>
              </a:rPr>
              <a:t>Levenshtein</a:t>
            </a:r>
            <a:r>
              <a:rPr lang="en" altLang="ko-KR" sz="2000" dirty="0">
                <a:latin typeface="Paperlogy 4 Regular" pitchFamily="2" charset="-127"/>
                <a:ea typeface="Paperlogy 4 Regular" pitchFamily="2" charset="-127"/>
              </a:rPr>
              <a:t> distance).</a:t>
            </a:r>
          </a:p>
          <a:p>
            <a:endParaRPr kumimoji="1" lang="ko-KR" altLang="en-US" sz="2000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47396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EEA70-31E4-8957-A097-1FF180288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0761E59-64E4-6C1C-B38B-D39C438D1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5.2 Non-</a:t>
            </a:r>
            <a:r>
              <a:rPr kumimoji="1" lang="en-US" altLang="ko-KR" b="1" dirty="0">
                <a:latin typeface="Paperlogy 6 SemiBold" pitchFamily="2" charset="-127"/>
                <a:ea typeface="Paperlogy 6 SemiBold" pitchFamily="2" charset="-127"/>
              </a:rPr>
              <a:t>l</a:t>
            </a: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A717F7-8FF8-C7E5-6AC8-87BBBBB76E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21</a:t>
            </a:fld>
            <a:endParaRPr kumimoji="1" lang="ko-Kore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5BF831E-79FE-D9AD-ADC7-C44D6C2D50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854024"/>
              </p:ext>
            </p:extLst>
          </p:nvPr>
        </p:nvGraphicFramePr>
        <p:xfrm>
          <a:off x="1293320" y="1939720"/>
          <a:ext cx="6557355" cy="241181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45831">
                  <a:extLst>
                    <a:ext uri="{9D8B030D-6E8A-4147-A177-3AD203B41FA5}">
                      <a16:colId xmlns:a16="http://schemas.microsoft.com/office/drawing/2014/main" val="3937610416"/>
                    </a:ext>
                  </a:extLst>
                </a:gridCol>
                <a:gridCol w="1302881">
                  <a:extLst>
                    <a:ext uri="{9D8B030D-6E8A-4147-A177-3AD203B41FA5}">
                      <a16:colId xmlns:a16="http://schemas.microsoft.com/office/drawing/2014/main" val="2984429090"/>
                    </a:ext>
                  </a:extLst>
                </a:gridCol>
                <a:gridCol w="1302881">
                  <a:extLst>
                    <a:ext uri="{9D8B030D-6E8A-4147-A177-3AD203B41FA5}">
                      <a16:colId xmlns:a16="http://schemas.microsoft.com/office/drawing/2014/main" val="1163103793"/>
                    </a:ext>
                  </a:extLst>
                </a:gridCol>
                <a:gridCol w="1302881">
                  <a:extLst>
                    <a:ext uri="{9D8B030D-6E8A-4147-A177-3AD203B41FA5}">
                      <a16:colId xmlns:a16="http://schemas.microsoft.com/office/drawing/2014/main" val="451412846"/>
                    </a:ext>
                  </a:extLst>
                </a:gridCol>
                <a:gridCol w="1302881">
                  <a:extLst>
                    <a:ext uri="{9D8B030D-6E8A-4147-A177-3AD203B41FA5}">
                      <a16:colId xmlns:a16="http://schemas.microsoft.com/office/drawing/2014/main" val="1022015784"/>
                    </a:ext>
                  </a:extLst>
                </a:gridCol>
              </a:tblGrid>
              <a:tr h="451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Python Class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Time Complexity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aperlogy 4 Regular" pitchFamily="2" charset="-127"/>
                          <a:ea typeface="Paperlogy 4 Regular" pitchFamily="2" charset="-127"/>
                        </a:rPr>
                        <a:t>Support for Out-of-Core Learning</a:t>
                      </a:r>
                      <a:endParaRPr lang="ko-KR" altLang="en-US" sz="1200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Need for Scaling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Kernel trick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5564359"/>
                  </a:ext>
                </a:extLst>
              </a:tr>
              <a:tr h="4458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Paperlogy 4 Regular" pitchFamily="2" charset="-127"/>
                          <a:ea typeface="Paperlogy 4 Regular" pitchFamily="2" charset="-127"/>
                        </a:rPr>
                        <a:t>LinearSVC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O(m x n)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No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Yes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No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9618630"/>
                  </a:ext>
                </a:extLst>
              </a:tr>
              <a:tr h="4458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SVC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O(m^2 x n) ~ O(m^3 x n)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No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Yes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Yes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1978264"/>
                  </a:ext>
                </a:extLst>
              </a:tr>
              <a:tr h="4458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Paperlogy 4 Regular" pitchFamily="2" charset="-127"/>
                          <a:ea typeface="Paperlogy 4 Regular" pitchFamily="2" charset="-127"/>
                        </a:rPr>
                        <a:t>SGDClassifier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O(m x n)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Yes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Yes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Paperlogy 4 Regular" pitchFamily="2" charset="-127"/>
                          <a:ea typeface="Paperlogy 4 Regular" pitchFamily="2" charset="-127"/>
                        </a:rPr>
                        <a:t>No</a:t>
                      </a:r>
                      <a:endParaRPr lang="ko-KR" altLang="en-US" dirty="0"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590878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8A140E6-685B-397E-7938-52EA26CDF820}"/>
              </a:ext>
            </a:extLst>
          </p:cNvPr>
          <p:cNvSpPr txBox="1"/>
          <p:nvPr/>
        </p:nvSpPr>
        <p:spPr>
          <a:xfrm>
            <a:off x="162882" y="2734389"/>
            <a:ext cx="11304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dirty="0">
                <a:latin typeface="Paperlogy 4 Regular" pitchFamily="2" charset="-127"/>
                <a:ea typeface="Paperlogy 4 Regular" pitchFamily="2" charset="-127"/>
              </a:rPr>
              <a:t>based </a:t>
            </a:r>
            <a:r>
              <a:rPr kumimoji="1" lang="en-US" altLang="ko-KR" sz="1000" dirty="0" err="1">
                <a:latin typeface="Paperlogy 4 Regular" pitchFamily="2" charset="-127"/>
                <a:ea typeface="Paperlogy 4 Regular" pitchFamily="2" charset="-127"/>
              </a:rPr>
              <a:t>liblinear</a:t>
            </a:r>
            <a:endParaRPr kumimoji="1" lang="ko-KR" altLang="en-US" sz="10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1EB128-59D5-6316-5851-C89988046E13}"/>
              </a:ext>
            </a:extLst>
          </p:cNvPr>
          <p:cNvSpPr txBox="1"/>
          <p:nvPr/>
        </p:nvSpPr>
        <p:spPr>
          <a:xfrm>
            <a:off x="162882" y="3291342"/>
            <a:ext cx="10422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dirty="0">
                <a:latin typeface="Paperlogy 4 Regular" pitchFamily="2" charset="-127"/>
                <a:ea typeface="Paperlogy 4 Regular" pitchFamily="2" charset="-127"/>
              </a:rPr>
              <a:t>based </a:t>
            </a:r>
            <a:r>
              <a:rPr kumimoji="1" lang="en-US" altLang="ko-KR" sz="1000" dirty="0" err="1">
                <a:latin typeface="Paperlogy 4 Regular" pitchFamily="2" charset="-127"/>
                <a:ea typeface="Paperlogy 4 Regular" pitchFamily="2" charset="-127"/>
              </a:rPr>
              <a:t>libsvm</a:t>
            </a:r>
            <a:endParaRPr kumimoji="1" lang="ko-KR" altLang="en-US" sz="1000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29862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D6F7AB-724A-8726-5C6D-16F5A8DF2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C18884E-2368-BFAF-54E2-C9015B724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5.3 SVM Regression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44C444-AB03-BD5C-5B5A-A05D497BE9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22</a:t>
            </a:fld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2ACC7F-5ED1-6A10-B86E-CEDF8B62DA05}"/>
              </a:ext>
            </a:extLst>
          </p:cNvPr>
          <p:cNvSpPr txBox="1"/>
          <p:nvPr/>
        </p:nvSpPr>
        <p:spPr>
          <a:xfrm>
            <a:off x="542080" y="2055036"/>
            <a:ext cx="8059835" cy="1604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b="1" dirty="0">
                <a:latin typeface="Paperlogy 4 Regular" pitchFamily="2" charset="-127"/>
                <a:ea typeface="Paperlogy 4 Regular" pitchFamily="2" charset="-127"/>
              </a:rPr>
              <a:t>SVM classification goal</a:t>
            </a:r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: To maximize the width of the margin between the two classes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while ensuring that all samples are classified correctly.</a:t>
            </a:r>
          </a:p>
          <a:p>
            <a:endParaRPr lang="en" altLang="ko-KR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lang="en" altLang="ko-KR" b="1" dirty="0">
                <a:latin typeface="Paperlogy 4 Regular" pitchFamily="2" charset="-127"/>
                <a:ea typeface="Paperlogy 4 Regular" pitchFamily="2" charset="-127"/>
              </a:rPr>
              <a:t>SVM regression goal</a:t>
            </a:r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: Instead of maximizing the margin width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between two classes within a certain margin of error,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it learns to include as many samples as possible within the margin, </a:t>
            </a:r>
          </a:p>
          <a:p>
            <a:r>
              <a:rPr lang="en" altLang="ko-KR" dirty="0">
                <a:latin typeface="Paperlogy 4 Regular" pitchFamily="2" charset="-127"/>
                <a:ea typeface="Paperlogy 4 Regular" pitchFamily="2" charset="-127"/>
              </a:rPr>
              <a:t>allowing for limited margin errors.</a:t>
            </a:r>
          </a:p>
        </p:txBody>
      </p:sp>
    </p:spTree>
    <p:extLst>
      <p:ext uri="{BB962C8B-B14F-4D97-AF65-F5344CB8AC3E}">
        <p14:creationId xmlns:p14="http://schemas.microsoft.com/office/powerpoint/2010/main" val="41569109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F16EB2-3198-5599-7FBE-C9EAE84D8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C8DCD02-998B-5989-B15F-DEEE515AA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5.3 SVM Regression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5A0CC8-986B-BF11-3329-6FCCC35EBF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23</a:t>
            </a:fld>
            <a:endParaRPr kumimoji="1" lang="ko-Kore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F389CE1-20F1-41E6-F04D-54730CD26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" y="901700"/>
            <a:ext cx="77470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3649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5B603-F0C6-13DE-2E01-E30E48200D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3B2D2F6-633F-F781-A5EA-F33C0E200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5.3 SVM Regression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62A38C6-525C-C740-5D4D-29C6C3A2DF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24</a:t>
            </a:fld>
            <a:endParaRPr kumimoji="1" lang="ko-Kore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BA54868-0500-6CD3-BAD7-A2F912CF4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" y="901700"/>
            <a:ext cx="7747000" cy="3911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CA018D-1B41-A3FD-BABB-150D27901043}"/>
              </a:ext>
            </a:extLst>
          </p:cNvPr>
          <p:cNvSpPr txBox="1"/>
          <p:nvPr/>
        </p:nvSpPr>
        <p:spPr>
          <a:xfrm>
            <a:off x="5323783" y="4431408"/>
            <a:ext cx="2216441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b="1" dirty="0">
                <a:solidFill>
                  <a:srgbClr val="FF0000"/>
                </a:solidFill>
                <a:latin typeface="Paperlogy 4 Regular" pitchFamily="2" charset="-127"/>
                <a:ea typeface="Paperlogy 4 Regular" pitchFamily="2" charset="-127"/>
              </a:rPr>
              <a:t>strong regularization</a:t>
            </a:r>
            <a:r>
              <a:rPr kumimoji="1" lang="en-US" altLang="ko-KR" b="1" dirty="0">
                <a:solidFill>
                  <a:srgbClr val="FF0000"/>
                </a:solidFill>
                <a:latin typeface="Paperlogy 4 Regular" pitchFamily="2" charset="-127"/>
                <a:ea typeface="Paperlogy 4 Regular" pitchFamily="2" charset="-127"/>
              </a:rPr>
              <a:t>!</a:t>
            </a:r>
            <a:endParaRPr lang="en-US" altLang="ko-KR" b="1" dirty="0">
              <a:solidFill>
                <a:srgbClr val="FF0000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5234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C9686-9EC0-CC91-695A-B8D3A5760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0D5086DA-A89B-345E-A7BA-F0C8F366F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5.3 SVM Regression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18BB06-FADB-337F-DAF5-5EF07844B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25</a:t>
            </a:fld>
            <a:endParaRPr kumimoji="1" lang="ko-Kore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ABA9BD-28C7-2E53-36FF-4F77470C8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" y="901700"/>
            <a:ext cx="7747000" cy="39116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FEAFC41-2F9E-41DE-E234-91E2AFD7D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05" y="4069151"/>
            <a:ext cx="6985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7182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B1667B-D622-4371-1E98-374F9823E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D5F2C01-72B5-698E-9A68-1A7B8538A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5.3 SVM Regression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C9E1C4-7BE9-7468-8CD7-D9F564EFAE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26</a:t>
            </a:fld>
            <a:endParaRPr kumimoji="1" lang="ko-Kore-KR" altLang="en-US"/>
          </a:p>
        </p:txBody>
      </p:sp>
      <p:pic>
        <p:nvPicPr>
          <p:cNvPr id="3" name="그림 2" descr="도표, 라인, 스크린샷, 원이(가) 표시된 사진&#10;&#10;자동 생성된 설명">
            <a:extLst>
              <a:ext uri="{FF2B5EF4-FFF2-40B4-BE49-F238E27FC236}">
                <a16:creationId xmlns:a16="http://schemas.microsoft.com/office/drawing/2014/main" id="{09CD2EE8-1E66-EDDB-DA29-534E0DA7EB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908050"/>
            <a:ext cx="76581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7354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1F2EA-F2DE-E7AE-6487-7B1EFC571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CC9FE88-4B54-35DD-A96A-D479937EE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5.3 SVM Regression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A353EC6-4640-5D2D-3AA7-5BC17A5B1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27</a:t>
            </a:fld>
            <a:endParaRPr kumimoji="1" lang="ko-Kore-KR" altLang="en-US"/>
          </a:p>
        </p:txBody>
      </p:sp>
      <p:pic>
        <p:nvPicPr>
          <p:cNvPr id="3" name="그림 2" descr="도표, 라인, 스크린샷, 원이(가) 표시된 사진&#10;&#10;자동 생성된 설명">
            <a:extLst>
              <a:ext uri="{FF2B5EF4-FFF2-40B4-BE49-F238E27FC236}">
                <a16:creationId xmlns:a16="http://schemas.microsoft.com/office/drawing/2014/main" id="{693CB739-953B-B480-DA5E-3EE5A616BC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908050"/>
            <a:ext cx="7658100" cy="38989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5F607CB-1D6C-2CB2-32E3-7A705ACB9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979" y="3697401"/>
            <a:ext cx="63881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2888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CFC48B-8B3F-F068-4C57-38555829C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Thank You For Listening</a:t>
            </a:r>
            <a:endParaRPr kumimoji="1"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5D3116C-913D-F4AF-49F4-E2A922FBC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28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9119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2645A-F741-FF84-A650-4F7F8C617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5.</a:t>
            </a:r>
            <a:r>
              <a:rPr kumimoji="1" lang="ko-KR" altLang="en-US" dirty="0"/>
              <a:t> </a:t>
            </a:r>
            <a:r>
              <a:rPr kumimoji="1" lang="en-US" altLang="ko-KR" dirty="0"/>
              <a:t>Support Vector Machine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E25038-B2FD-05D2-54B2-A438795EE3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Support Vector Machine : </a:t>
            </a:r>
          </a:p>
          <a:p>
            <a:pPr marL="0" indent="0">
              <a:buNone/>
            </a:pPr>
            <a:r>
              <a:rPr lang="en" altLang="ko-KR" sz="1700" dirty="0"/>
              <a:t>Support Vector Machine (SVM) is a versatile machine learning model that can be used for linear or nonlinear classification, regression, and outlier detection. SVM excels in tasks involving small to medium-sized nonlinear datasets, particularly in classification tasks. However, it does not scale well with very large datasets.</a:t>
            </a:r>
            <a:endParaRPr kumimoji="1" lang="ko-KR" altLang="en-US" sz="17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C5782E-D674-D629-4B7A-5FA3D470B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5353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E56EE-8FAF-7610-8A21-E1C9D8F0F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C3F458E7-B94A-23E7-DB3C-88F0C0D1D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5.1 Linear SVM Classification</a:t>
            </a:r>
            <a:endParaRPr kumimoji="1" lang="ko-KR" altLang="en-US" sz="3200" b="1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58540E3-3384-249F-8DDC-E7294EB746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4</a:t>
            </a:fld>
            <a:endParaRPr kumimoji="1" lang="ko-Kore-KR" altLang="en-US"/>
          </a:p>
        </p:txBody>
      </p:sp>
      <p:pic>
        <p:nvPicPr>
          <p:cNvPr id="2" name="그림 1" descr="라인, 텍스트, 그래프, 스크린샷이(가) 표시된 사진&#10;&#10;자동 생성된 설명">
            <a:extLst>
              <a:ext uri="{FF2B5EF4-FFF2-40B4-BE49-F238E27FC236}">
                <a16:creationId xmlns:a16="http://schemas.microsoft.com/office/drawing/2014/main" id="{0E0EA697-3022-19C2-C16D-B663B5F918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11" y="1976133"/>
            <a:ext cx="7620000" cy="2235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0D3C7C-BFE8-BB19-8F1B-67F903E4AE1E}"/>
              </a:ext>
            </a:extLst>
          </p:cNvPr>
          <p:cNvSpPr txBox="1"/>
          <p:nvPr/>
        </p:nvSpPr>
        <p:spPr>
          <a:xfrm>
            <a:off x="1573367" y="1622353"/>
            <a:ext cx="1965410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With Linear models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ADD5D3-F5F8-1CB5-D6E9-C80593544FF6}"/>
              </a:ext>
            </a:extLst>
          </p:cNvPr>
          <p:cNvSpPr txBox="1"/>
          <p:nvPr/>
        </p:nvSpPr>
        <p:spPr>
          <a:xfrm>
            <a:off x="4808484" y="1634133"/>
            <a:ext cx="2887970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With Support Vector Machine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4D551E-5D36-8F1B-E656-1BA0865C5BEB}"/>
              </a:ext>
            </a:extLst>
          </p:cNvPr>
          <p:cNvSpPr txBox="1"/>
          <p:nvPr/>
        </p:nvSpPr>
        <p:spPr>
          <a:xfrm>
            <a:off x="5273958" y="4410904"/>
            <a:ext cx="30684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b="1" dirty="0">
                <a:latin typeface="Paperlogy 4 Regular" pitchFamily="2" charset="-127"/>
                <a:ea typeface="Paperlogy 4 Regular" pitchFamily="2" charset="-127"/>
              </a:rPr>
              <a:t>Support vector </a:t>
            </a:r>
            <a:r>
              <a:rPr kumimoji="1" lang="en-US" altLang="ko-KR" sz="1000" dirty="0">
                <a:latin typeface="Paperlogy 4 Regular" pitchFamily="2" charset="-127"/>
                <a:ea typeface="Paperlogy 4 Regular" pitchFamily="2" charset="-127"/>
              </a:rPr>
              <a:t>: </a:t>
            </a:r>
            <a:r>
              <a:rPr lang="en" altLang="ko-KR" sz="1000" b="0" i="0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dots with a red background</a:t>
            </a:r>
          </a:p>
          <a:p>
            <a:r>
              <a:rPr kumimoji="1" lang="en-US" altLang="ko-KR" sz="1000" b="1" dirty="0">
                <a:solidFill>
                  <a:srgbClr val="000000"/>
                </a:solidFill>
                <a:latin typeface="Paperlogy 4 Regular" pitchFamily="2" charset="-127"/>
                <a:ea typeface="Paperlogy 4 Regular" pitchFamily="2" charset="-127"/>
              </a:rPr>
              <a:t>Decision Boundary </a:t>
            </a:r>
            <a:r>
              <a:rPr kumimoji="1" lang="en-US" altLang="ko-KR" sz="1000" dirty="0">
                <a:solidFill>
                  <a:srgbClr val="000000"/>
                </a:solidFill>
                <a:latin typeface="Paperlogy 4 Regular" pitchFamily="2" charset="-127"/>
                <a:ea typeface="Paperlogy 4 Regular" pitchFamily="2" charset="-127"/>
              </a:rPr>
              <a:t>: solid line</a:t>
            </a:r>
          </a:p>
          <a:p>
            <a:r>
              <a:rPr kumimoji="1" lang="en-US" altLang="ko-KR" sz="1000" b="1" dirty="0">
                <a:solidFill>
                  <a:srgbClr val="000000"/>
                </a:solidFill>
                <a:latin typeface="Paperlogy 4 Regular" pitchFamily="2" charset="-127"/>
                <a:ea typeface="Paperlogy 4 Regular" pitchFamily="2" charset="-127"/>
              </a:rPr>
              <a:t>Margin</a:t>
            </a:r>
            <a:r>
              <a:rPr kumimoji="1" lang="en-US" altLang="ko-KR" sz="1000" dirty="0">
                <a:solidFill>
                  <a:srgbClr val="000000"/>
                </a:solidFill>
                <a:latin typeface="Paperlogy 4 Regular" pitchFamily="2" charset="-127"/>
                <a:ea typeface="Paperlogy 4 Regular" pitchFamily="2" charset="-127"/>
              </a:rPr>
              <a:t> : the space between dashed lines</a:t>
            </a:r>
            <a:endParaRPr kumimoji="1" lang="ko-KR" altLang="en-US" sz="1000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2109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35730-CE69-0E44-BA6F-5ECFBC402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EEA8BD06-C6BF-C7E0-F740-0ECC66D8F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5.1 Linear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06650A3-C808-A6E3-9643-68297A8606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5</a:t>
            </a:fld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03E89D-4381-3F4D-BA21-D02D4852C0C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458381" y="1461860"/>
            <a:ext cx="3890962" cy="3260725"/>
          </a:xfrm>
        </p:spPr>
        <p:txBody>
          <a:bodyPr/>
          <a:lstStyle/>
          <a:p>
            <a:r>
              <a:rPr kumimoji="1" lang="ko-KR" altLang="en-US" dirty="0"/>
              <a:t>이런 식으로 이미지를 넣어야 하거나 내용이 많을 때 사용하면 좋아요</a:t>
            </a:r>
            <a:r>
              <a:rPr kumimoji="1" lang="en-US" altLang="ko-KR" dirty="0"/>
              <a:t>!</a:t>
            </a:r>
          </a:p>
          <a:p>
            <a:r>
              <a:rPr kumimoji="1" lang="ko-KR" altLang="en-US" dirty="0"/>
              <a:t>굳이 핵심내용을 넣을 필요 없을 때도 써도 </a:t>
            </a:r>
            <a:r>
              <a:rPr kumimoji="1" lang="ko-KR" altLang="en-US" dirty="0" err="1"/>
              <a:t>되구요</a:t>
            </a:r>
            <a:endParaRPr kumimoji="1" lang="en-US" altLang="ko-KR" dirty="0"/>
          </a:p>
          <a:p>
            <a:r>
              <a:rPr kumimoji="1" lang="ko-KR" altLang="en-US" dirty="0"/>
              <a:t>상황에 따라 자유롭게 사용해주세요 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FF2B7B-0F5C-91E5-B750-B231A00EBA45}"/>
              </a:ext>
            </a:extLst>
          </p:cNvPr>
          <p:cNvSpPr txBox="1"/>
          <p:nvPr/>
        </p:nvSpPr>
        <p:spPr>
          <a:xfrm>
            <a:off x="8694549" y="3649851"/>
            <a:ext cx="184731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/>
          </a:p>
        </p:txBody>
      </p:sp>
      <p:pic>
        <p:nvPicPr>
          <p:cNvPr id="6" name="그림 5" descr="라인, 텍스트, 스크린샷, 그래프이(가) 표시된 사진&#10;&#10;자동 생성된 설명">
            <a:extLst>
              <a:ext uri="{FF2B5EF4-FFF2-40B4-BE49-F238E27FC236}">
                <a16:creationId xmlns:a16="http://schemas.microsoft.com/office/drawing/2014/main" id="{2A2743C6-1572-5A0D-5311-1D7331C32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" y="1593850"/>
            <a:ext cx="76327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82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BE428-9BA8-D06B-0F4E-11997CF95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261A9F0-4BA3-FE76-2F53-136CA4E7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5.1 Linear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B32414-1E89-D44A-645C-878FE97CD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6</a:t>
            </a:fld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8E39FC-28D4-B767-4B69-6F2B32AF3B2C}"/>
              </a:ext>
            </a:extLst>
          </p:cNvPr>
          <p:cNvSpPr txBox="1"/>
          <p:nvPr/>
        </p:nvSpPr>
        <p:spPr>
          <a:xfrm>
            <a:off x="700777" y="1262154"/>
            <a:ext cx="61534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>
                <a:latin typeface="Paperlogy 4 Regular" pitchFamily="2" charset="-127"/>
                <a:ea typeface="Paperlogy 4 Regular" pitchFamily="2" charset="-127"/>
              </a:rPr>
              <a:t>Hard Margin Classification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ko-KR" sz="1600" dirty="0">
                <a:latin typeface="Paperlogy 4 Regular" pitchFamily="2" charset="-127"/>
                <a:ea typeface="Paperlogy 4 Regular" pitchFamily="2" charset="-127"/>
              </a:rPr>
              <a:t>All samples are correctly classified outside the margin.</a:t>
            </a:r>
            <a:r>
              <a:rPr kumimoji="1" lang="en-US" altLang="ko-KR" sz="1600" dirty="0">
                <a:latin typeface="Paperlogy 4 Regular" pitchFamily="2" charset="-127"/>
                <a:ea typeface="Paperlogy 4 Regular" pitchFamily="2" charset="-127"/>
              </a:rPr>
              <a:t> </a:t>
            </a:r>
            <a:endParaRPr kumimoji="1" lang="ko-KR" altLang="en-US" sz="1600" dirty="0">
              <a:latin typeface="Paperlogy 4 Regular" pitchFamily="2" charset="-127"/>
              <a:ea typeface="Paperlogy 4 Regular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34AABD0-ECAE-568C-A445-760E2D458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211" y="2166846"/>
            <a:ext cx="52197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70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C9D4D-D3CD-6839-9DC7-C5EBD8E0F4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1D48383-9018-6082-3FC3-ACAA868DB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5.1 Linear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01955E-3794-9943-9734-DC13B7C02A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7</a:t>
            </a:fld>
            <a:endParaRPr kumimoji="1" lang="ko-Kore-KR" altLang="en-US"/>
          </a:p>
        </p:txBody>
      </p:sp>
      <p:pic>
        <p:nvPicPr>
          <p:cNvPr id="6" name="그림 5" descr="텍스트, 라인, 스크린샷, 그래프이(가) 표시된 사진&#10;&#10;자동 생성된 설명">
            <a:extLst>
              <a:ext uri="{FF2B5EF4-FFF2-40B4-BE49-F238E27FC236}">
                <a16:creationId xmlns:a16="http://schemas.microsoft.com/office/drawing/2014/main" id="{D060E478-15AC-F546-2260-67F7B758C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48" y="2343821"/>
            <a:ext cx="7759700" cy="22479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01FAAA-3860-2F35-C5CC-26E3EFC83708}"/>
              </a:ext>
            </a:extLst>
          </p:cNvPr>
          <p:cNvSpPr txBox="1"/>
          <p:nvPr/>
        </p:nvSpPr>
        <p:spPr>
          <a:xfrm>
            <a:off x="914400" y="1757757"/>
            <a:ext cx="486626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" altLang="ko-KR" sz="1400" dirty="0">
                <a:latin typeface="Paperlogy 4 Regular" pitchFamily="2" charset="-127"/>
                <a:ea typeface="Paperlogy 4 Regular" pitchFamily="2" charset="-127"/>
              </a:rPr>
              <a:t>It only works well if the data is linearly separable.</a:t>
            </a:r>
          </a:p>
          <a:p>
            <a:pPr marL="342900" indent="-342900">
              <a:buFont typeface="+mj-lt"/>
              <a:buAutoNum type="arabicPeriod"/>
            </a:pPr>
            <a:r>
              <a:rPr lang="en" altLang="ko-KR" sz="1400" dirty="0">
                <a:latin typeface="Paperlogy 4 Regular" pitchFamily="2" charset="-127"/>
                <a:ea typeface="Paperlogy 4 Regular" pitchFamily="2" charset="-127"/>
              </a:rPr>
              <a:t>It is highly sensitive to outliers.</a:t>
            </a:r>
          </a:p>
          <a:p>
            <a:endParaRPr kumimoji="1" lang="ko-KR" altLang="en-US" sz="14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15EDE5-215D-63CD-D015-254773AAE0CC}"/>
              </a:ext>
            </a:extLst>
          </p:cNvPr>
          <p:cNvSpPr txBox="1"/>
          <p:nvPr/>
        </p:nvSpPr>
        <p:spPr>
          <a:xfrm>
            <a:off x="914400" y="1276709"/>
            <a:ext cx="46888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latin typeface="Paperlogy 4 Regular" pitchFamily="2" charset="-127"/>
                <a:ea typeface="Paperlogy 4 Regular" pitchFamily="2" charset="-127"/>
              </a:rPr>
              <a:t>But,</a:t>
            </a:r>
            <a:r>
              <a:rPr kumimoji="1" lang="ko-KR" altLang="en-US" sz="24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kumimoji="1" lang="en-US" altLang="ko-KR" sz="2400" dirty="0">
                <a:latin typeface="Paperlogy 4 Regular" pitchFamily="2" charset="-127"/>
                <a:ea typeface="Paperlogy 4 Regular" pitchFamily="2" charset="-127"/>
              </a:rPr>
              <a:t>there are two problems. </a:t>
            </a:r>
            <a:endParaRPr kumimoji="1" lang="ko-KR" altLang="en-US" sz="2400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3582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1F074-6878-6651-DA54-4DE1EF282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E93BA90-7F68-BE78-0C8E-9331D41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5.1 Linear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5FBC8B-BDE4-EA9D-A3E0-BAF8D9BD8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8</a:t>
            </a:fld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B4E43D-87AC-F7A9-4AA4-71C8CBC43190}"/>
              </a:ext>
            </a:extLst>
          </p:cNvPr>
          <p:cNvSpPr txBox="1"/>
          <p:nvPr/>
        </p:nvSpPr>
        <p:spPr>
          <a:xfrm>
            <a:off x="611482" y="1170121"/>
            <a:ext cx="7247181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" altLang="ko-KR" sz="36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How do we solve this problem?</a:t>
            </a:r>
          </a:p>
          <a:p>
            <a:br>
              <a:rPr lang="en" altLang="ko-KR" sz="3600" dirty="0"/>
            </a:br>
            <a:endParaRPr lang="ko-KR" alt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117208-6F18-37B2-0AEE-EC2590AD0704}"/>
              </a:ext>
            </a:extLst>
          </p:cNvPr>
          <p:cNvSpPr txBox="1"/>
          <p:nvPr/>
        </p:nvSpPr>
        <p:spPr>
          <a:xfrm>
            <a:off x="611482" y="2016506"/>
            <a:ext cx="4572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400" dirty="0">
                <a:latin typeface="Paperlogy 4 Regular" pitchFamily="2" charset="-127"/>
                <a:ea typeface="Paperlogy 4 Regular" pitchFamily="2" charset="-127"/>
              </a:rPr>
              <a:t>Soft Margin Classification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n-US" altLang="ko-KR" sz="14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n" altLang="ko-KR" sz="1400" dirty="0">
                <a:latin typeface="Paperlogy 4 Regular" pitchFamily="2" charset="-127"/>
                <a:ea typeface="Paperlogy 4 Regular" pitchFamily="2" charset="-127"/>
              </a:rPr>
              <a:t>A balance must be struck between maximizing the margin width and allowing some margin </a:t>
            </a:r>
            <a:r>
              <a:rPr lang="en-US" altLang="ko-KR" sz="1400">
                <a:latin typeface="Paperlogy 4 Regular" pitchFamily="2" charset="-127"/>
                <a:ea typeface="Paperlogy 4 Regular" pitchFamily="2" charset="-127"/>
              </a:rPr>
              <a:t>violations.</a:t>
            </a:r>
            <a:endParaRPr lang="en" altLang="ko-KR" sz="1400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2451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2E8A20-4E01-A82F-685D-1ABAE6A30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C6DDC8F6-D260-F67C-7879-E0F51F861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b="1" dirty="0">
                <a:latin typeface="Paperlogy 6 SemiBold" pitchFamily="2" charset="-127"/>
                <a:ea typeface="Paperlogy 6 SemiBold" pitchFamily="2" charset="-127"/>
              </a:rPr>
              <a:t>5.1 Linear SVM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68AB1A-EC1C-EACF-7290-D8D04FDAC8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9</a:t>
            </a:fld>
            <a:endParaRPr kumimoji="1" lang="ko-Kore-KR" altLang="en-US"/>
          </a:p>
        </p:txBody>
      </p:sp>
      <p:pic>
        <p:nvPicPr>
          <p:cNvPr id="7" name="그림 6" descr="텍스트, 스크린샷, 라인, 그래프이(가) 표시된 사진&#10;&#10;자동 생성된 설명">
            <a:extLst>
              <a:ext uri="{FF2B5EF4-FFF2-40B4-BE49-F238E27FC236}">
                <a16:creationId xmlns:a16="http://schemas.microsoft.com/office/drawing/2014/main" id="{51071B9F-FA24-EB93-144E-A0EEFFDEC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1606550"/>
            <a:ext cx="7658100" cy="25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26162"/>
      </p:ext>
    </p:extLst>
  </p:cSld>
  <p:clrMapOvr>
    <a:masterClrMapping/>
  </p:clrMapOvr>
</p:sld>
</file>

<file path=ppt/theme/theme1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7DCA439-A871-4098-A409-5A50A12D7BE5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850</TotalTime>
  <Words>769</Words>
  <Application>Microsoft Macintosh PowerPoint</Application>
  <PresentationFormat>화면 슬라이드 쇼(16:10)</PresentationFormat>
  <Paragraphs>147</Paragraphs>
  <Slides>28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9" baseType="lpstr">
      <vt:lpstr>Paperlogy 5 Medium</vt:lpstr>
      <vt:lpstr>Paperlogy 7 Bold</vt:lpstr>
      <vt:lpstr>Paperlogy 6 SemiBold</vt:lpstr>
      <vt:lpstr>Calibri</vt:lpstr>
      <vt:lpstr>맑은 고딕</vt:lpstr>
      <vt:lpstr>Paperlogy 4 Regular</vt:lpstr>
      <vt:lpstr>Symbol</vt:lpstr>
      <vt:lpstr>noto</vt:lpstr>
      <vt:lpstr>Arial</vt:lpstr>
      <vt:lpstr>Paperlogy 8 ExtraBold</vt:lpstr>
      <vt:lpstr>1_디자인 사용자 지정</vt:lpstr>
      <vt:lpstr>Hands On Machine Learning</vt:lpstr>
      <vt:lpstr>INDEX</vt:lpstr>
      <vt:lpstr>5. Support Vector Machine</vt:lpstr>
      <vt:lpstr>5.1 Linear SVM Classification</vt:lpstr>
      <vt:lpstr>5.1 Linear SVM Classification</vt:lpstr>
      <vt:lpstr>5.1 Linear SVM Classification</vt:lpstr>
      <vt:lpstr>5.1 Linear SVM Classification</vt:lpstr>
      <vt:lpstr>5.1 Linear SVM Classification</vt:lpstr>
      <vt:lpstr>5.1 Linear SVM Classification</vt:lpstr>
      <vt:lpstr>5.1 Linear SVM Classification</vt:lpstr>
      <vt:lpstr>5.2 Non-linear SVM Classification</vt:lpstr>
      <vt:lpstr>5.2 Non-linear SVM Classification</vt:lpstr>
      <vt:lpstr>5.2 Non-linear SVM Classification</vt:lpstr>
      <vt:lpstr>5.2 Non-linear SVM Classification</vt:lpstr>
      <vt:lpstr>5.2 Non-linear SVM Classification</vt:lpstr>
      <vt:lpstr>5.2 Non-linear SVM Classification</vt:lpstr>
      <vt:lpstr>5.2 Non-linear SVM Classification</vt:lpstr>
      <vt:lpstr>5.2 Non-linear SVM Classification</vt:lpstr>
      <vt:lpstr>5.2 Non-linear SVM Classification</vt:lpstr>
      <vt:lpstr>5.2 Non-linear SVM Classification</vt:lpstr>
      <vt:lpstr>5.2 Non-linear SVM Classification</vt:lpstr>
      <vt:lpstr>5.3 SVM Regression</vt:lpstr>
      <vt:lpstr>5.3 SVM Regression</vt:lpstr>
      <vt:lpstr>5.3 SVM Regression</vt:lpstr>
      <vt:lpstr>5.3 SVM Regression</vt:lpstr>
      <vt:lpstr>5.3 SVM Regression</vt:lpstr>
      <vt:lpstr>5.3 SVM Regression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JeongHyuk Choi</dc:creator>
  <cp:lastModifiedBy>신준혁</cp:lastModifiedBy>
  <cp:revision>52</cp:revision>
  <dcterms:created xsi:type="dcterms:W3CDTF">2024-05-01T06:04:42Z</dcterms:created>
  <dcterms:modified xsi:type="dcterms:W3CDTF">2024-10-10T10:37:21Z</dcterms:modified>
</cp:coreProperties>
</file>

<file path=docProps/thumbnail.jpeg>
</file>